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sldIdLst>
    <p:sldId id="256" r:id="rId2"/>
    <p:sldId id="257" r:id="rId3"/>
    <p:sldId id="265" r:id="rId4"/>
    <p:sldId id="266" r:id="rId5"/>
    <p:sldId id="280" r:id="rId6"/>
    <p:sldId id="268" r:id="rId7"/>
    <p:sldId id="290" r:id="rId8"/>
    <p:sldId id="269" r:id="rId9"/>
    <p:sldId id="282" r:id="rId10"/>
    <p:sldId id="275"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99FF"/>
    <a:srgbClr val="FF9900"/>
    <a:srgbClr val="FF00FF"/>
    <a:srgbClr val="00CC00"/>
    <a:srgbClr val="070C11"/>
    <a:srgbClr val="6666FF"/>
    <a:srgbClr val="669900"/>
    <a:srgbClr val="996633"/>
    <a:srgbClr val="0066FF"/>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633" autoAdjust="0"/>
  </p:normalViewPr>
  <p:slideViewPr>
    <p:cSldViewPr snapToGrid="0" snapToObjects="1">
      <p:cViewPr>
        <p:scale>
          <a:sx n="66" d="100"/>
          <a:sy n="66" d="100"/>
        </p:scale>
        <p:origin x="-1422" y="-8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98AE0E7-FF94-429E-A971-3ED7D4D81776}" type="datetimeFigureOut">
              <a:rPr lang="en-US" smtClean="0"/>
              <a:pPr/>
              <a:t>6/13/2014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A559FF2-8BD5-4F43-9B9F-EEF6736BC042}" type="slidenum">
              <a:rPr lang="en-US" smtClean="0"/>
              <a:pPr/>
              <a:t>‹#›</a:t>
            </a:fld>
            <a:endParaRPr lang="en-US"/>
          </a:p>
        </p:txBody>
      </p:sp>
    </p:spTree>
    <p:extLst>
      <p:ext uri="{BB962C8B-B14F-4D97-AF65-F5344CB8AC3E}">
        <p14:creationId xmlns:p14="http://schemas.microsoft.com/office/powerpoint/2010/main" val="17085513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30425"/>
            <a:ext cx="7772400" cy="1470025"/>
          </a:xfrm>
          <a:solidFill>
            <a:schemeClr val="accent3">
              <a:lumMod val="60000"/>
              <a:lumOff val="40000"/>
            </a:schemeClr>
          </a:solidFill>
          <a:effectLst>
            <a:glow rad="63500">
              <a:schemeClr val="accent1">
                <a:alpha val="75000"/>
              </a:schemeClr>
            </a:glow>
          </a:effectLst>
        </p:spPr>
        <p:txBody>
          <a:bodyPr>
            <a:normAutofit/>
          </a:bodyPr>
          <a:lstStyle>
            <a:lvl1pPr>
              <a:defRPr sz="4800" b="1">
                <a:ln>
                  <a:noFill/>
                </a:ln>
                <a:solidFill>
                  <a:schemeClr val="accent1"/>
                </a:solidFill>
                <a:effectLst>
                  <a:outerShdw blurRad="50800" dist="38100" dir="8100000" algn="bl">
                    <a:srgbClr val="000000">
                      <a:alpha val="43000"/>
                    </a:srgbClr>
                  </a:outerShdw>
                </a:effectLst>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772400" cy="1143000"/>
          </a:xfrm>
        </p:spPr>
        <p:txBody>
          <a:bodyPr/>
          <a:lstStyle>
            <a:lvl1pPr algn="l">
              <a:defRPr b="1">
                <a:solidFill>
                  <a:srgbClr val="4F81BD"/>
                </a:solidFill>
                <a:effectLst>
                  <a:outerShdw blurRad="50800" dist="38100" dir="8100000" algn="bl">
                    <a:srgbClr val="000000">
                      <a:alpha val="43000"/>
                    </a:srgbClr>
                  </a:outerShdw>
                </a:effectLst>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8" name="Straight Connector 7"/>
          <p:cNvCxnSpPr/>
          <p:nvPr userDrawn="1"/>
        </p:nvCxnSpPr>
        <p:spPr>
          <a:xfrm>
            <a:off x="0" y="1417638"/>
            <a:ext cx="8229600" cy="1588"/>
          </a:xfrm>
          <a:prstGeom prst="line">
            <a:avLst/>
          </a:prstGeom>
          <a:ln w="28575" cap="flat" cmpd="sng" algn="ctr">
            <a:solidFill>
              <a:srgbClr val="9BBB59"/>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0" y="1495882"/>
            <a:ext cx="7864929" cy="1588"/>
          </a:xfrm>
          <a:prstGeom prst="line">
            <a:avLst/>
          </a:prstGeom>
          <a:ln w="28575" cap="flat" cmpd="sng" algn="ctr">
            <a:solidFill>
              <a:schemeClr val="accent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0" y="1565055"/>
            <a:ext cx="7529286" cy="1588"/>
          </a:xfrm>
          <a:prstGeom prst="line">
            <a:avLst/>
          </a:prstGeom>
          <a:ln w="28575" cap="flat" cmpd="sng" algn="ctr">
            <a:solidFill>
              <a:schemeClr val="accent2"/>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1"/>
          <p:cNvSpPr>
            <a:spLocks noGrp="1"/>
          </p:cNvSpPr>
          <p:nvPr>
            <p:ph type="title"/>
          </p:nvPr>
        </p:nvSpPr>
        <p:spPr>
          <a:xfrm>
            <a:off x="457200" y="274638"/>
            <a:ext cx="7772400" cy="1143000"/>
          </a:xfrm>
        </p:spPr>
        <p:txBody>
          <a:bodyPr/>
          <a:lstStyle>
            <a:lvl1pPr algn="l">
              <a:defRPr b="1">
                <a:solidFill>
                  <a:srgbClr val="4F81BD"/>
                </a:solidFill>
                <a:effectLst>
                  <a:outerShdw blurRad="50800" dist="38100" dir="8100000" algn="bl">
                    <a:srgbClr val="000000">
                      <a:alpha val="43000"/>
                    </a:srgbClr>
                  </a:outerShdw>
                </a:effectLst>
              </a:defRPr>
            </a:lvl1pPr>
          </a:lstStyle>
          <a:p>
            <a:r>
              <a:rPr lang="en-US" dirty="0" smtClean="0"/>
              <a:t>Click to edit Master title style</a:t>
            </a:r>
            <a:endParaRPr lang="en-US" dirty="0"/>
          </a:p>
        </p:txBody>
      </p:sp>
      <p:cxnSp>
        <p:nvCxnSpPr>
          <p:cNvPr id="9" name="Straight Connector 8"/>
          <p:cNvCxnSpPr/>
          <p:nvPr userDrawn="1"/>
        </p:nvCxnSpPr>
        <p:spPr>
          <a:xfrm>
            <a:off x="0" y="1417638"/>
            <a:ext cx="8229600" cy="1588"/>
          </a:xfrm>
          <a:prstGeom prst="line">
            <a:avLst/>
          </a:prstGeom>
          <a:ln w="28575" cap="flat" cmpd="sng" algn="ctr">
            <a:solidFill>
              <a:srgbClr val="9BBB59"/>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0" y="1495882"/>
            <a:ext cx="7864929" cy="1588"/>
          </a:xfrm>
          <a:prstGeom prst="line">
            <a:avLst/>
          </a:prstGeom>
          <a:ln w="28575" cap="flat" cmpd="sng" algn="ctr">
            <a:solidFill>
              <a:schemeClr val="accent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0" y="1565055"/>
            <a:ext cx="7529286" cy="1588"/>
          </a:xfrm>
          <a:prstGeom prst="line">
            <a:avLst/>
          </a:prstGeom>
          <a:ln w="28575" cap="flat" cmpd="sng" algn="ctr">
            <a:solidFill>
              <a:schemeClr val="accent2"/>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535113"/>
            <a:ext cx="4040188" cy="639762"/>
          </a:xfrm>
        </p:spPr>
        <p:txBody>
          <a:bodyPr anchor="b"/>
          <a:lstStyle>
            <a:lvl1pPr marL="0" indent="0">
              <a:buNone/>
              <a:defRPr sz="2400" b="1">
                <a:solidFill>
                  <a:schemeClr val="accent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solidFill>
                  <a:srgbClr val="9BBB59"/>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Title 1"/>
          <p:cNvSpPr>
            <a:spLocks noGrp="1"/>
          </p:cNvSpPr>
          <p:nvPr>
            <p:ph type="title"/>
          </p:nvPr>
        </p:nvSpPr>
        <p:spPr>
          <a:xfrm>
            <a:off x="457200" y="274638"/>
            <a:ext cx="7772400" cy="1143000"/>
          </a:xfrm>
        </p:spPr>
        <p:txBody>
          <a:bodyPr/>
          <a:lstStyle>
            <a:lvl1pPr algn="l">
              <a:defRPr b="1">
                <a:solidFill>
                  <a:srgbClr val="4F81BD"/>
                </a:solidFill>
                <a:effectLst>
                  <a:outerShdw blurRad="50800" dist="38100" dir="8100000" algn="bl">
                    <a:srgbClr val="000000">
                      <a:alpha val="43000"/>
                    </a:srgbClr>
                  </a:outerShdw>
                </a:effectLst>
              </a:defRPr>
            </a:lvl1pPr>
          </a:lstStyle>
          <a:p>
            <a:r>
              <a:rPr lang="en-US" dirty="0" smtClean="0"/>
              <a:t>Click to edit Master title style</a:t>
            </a:r>
            <a:endParaRPr lang="en-US" dirty="0"/>
          </a:p>
        </p:txBody>
      </p:sp>
      <p:cxnSp>
        <p:nvCxnSpPr>
          <p:cNvPr id="11" name="Straight Connector 10"/>
          <p:cNvCxnSpPr/>
          <p:nvPr userDrawn="1"/>
        </p:nvCxnSpPr>
        <p:spPr>
          <a:xfrm>
            <a:off x="0" y="1417638"/>
            <a:ext cx="8229600" cy="1588"/>
          </a:xfrm>
          <a:prstGeom prst="line">
            <a:avLst/>
          </a:prstGeom>
          <a:ln w="28575" cap="flat" cmpd="sng" algn="ctr">
            <a:solidFill>
              <a:srgbClr val="9BBB59"/>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a:off x="0" y="1495882"/>
            <a:ext cx="7864929" cy="1588"/>
          </a:xfrm>
          <a:prstGeom prst="line">
            <a:avLst/>
          </a:prstGeom>
          <a:ln w="28575" cap="flat" cmpd="sng" algn="ctr">
            <a:solidFill>
              <a:schemeClr val="accent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a:off x="0" y="1565055"/>
            <a:ext cx="7529286" cy="1588"/>
          </a:xfrm>
          <a:prstGeom prst="line">
            <a:avLst/>
          </a:prstGeom>
          <a:ln w="28575" cap="flat" cmpd="sng" algn="ctr">
            <a:solidFill>
              <a:schemeClr val="accent2"/>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Title 1"/>
          <p:cNvSpPr>
            <a:spLocks noGrp="1"/>
          </p:cNvSpPr>
          <p:nvPr>
            <p:ph type="title"/>
          </p:nvPr>
        </p:nvSpPr>
        <p:spPr>
          <a:xfrm>
            <a:off x="474946" y="274638"/>
            <a:ext cx="7754654" cy="1143000"/>
          </a:xfrm>
        </p:spPr>
        <p:txBody>
          <a:bodyPr/>
          <a:lstStyle>
            <a:lvl1pPr algn="l">
              <a:defRPr b="1">
                <a:solidFill>
                  <a:srgbClr val="4F81BD"/>
                </a:solidFill>
                <a:effectLst>
                  <a:outerShdw blurRad="50800" dist="38100" dir="8100000" algn="bl">
                    <a:srgbClr val="000000">
                      <a:alpha val="43000"/>
                    </a:srgbClr>
                  </a:outerShdw>
                </a:effectLst>
              </a:defRPr>
            </a:lvl1pPr>
          </a:lstStyle>
          <a:p>
            <a:r>
              <a:rPr lang="en-US" dirty="0" smtClean="0"/>
              <a:t>Click to edit Master title style</a:t>
            </a:r>
            <a:endParaRPr lang="en-US" dirty="0"/>
          </a:p>
        </p:txBody>
      </p:sp>
      <p:cxnSp>
        <p:nvCxnSpPr>
          <p:cNvPr id="7" name="Straight Connector 6"/>
          <p:cNvCxnSpPr/>
          <p:nvPr userDrawn="1"/>
        </p:nvCxnSpPr>
        <p:spPr>
          <a:xfrm>
            <a:off x="0" y="1417638"/>
            <a:ext cx="8229600" cy="1588"/>
          </a:xfrm>
          <a:prstGeom prst="line">
            <a:avLst/>
          </a:prstGeom>
          <a:ln w="28575" cap="flat" cmpd="sng" algn="ctr">
            <a:solidFill>
              <a:srgbClr val="9BBB59"/>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userDrawn="1"/>
        </p:nvCxnSpPr>
        <p:spPr>
          <a:xfrm>
            <a:off x="0" y="1495882"/>
            <a:ext cx="7864929" cy="1588"/>
          </a:xfrm>
          <a:prstGeom prst="line">
            <a:avLst/>
          </a:prstGeom>
          <a:ln w="28575" cap="flat" cmpd="sng" algn="ctr">
            <a:solidFill>
              <a:schemeClr val="accent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0" y="1565055"/>
            <a:ext cx="7529286" cy="1588"/>
          </a:xfrm>
          <a:prstGeom prst="line">
            <a:avLst/>
          </a:prstGeom>
          <a:ln w="28575" cap="flat" cmpd="sng" algn="ctr">
            <a:solidFill>
              <a:schemeClr val="accent2"/>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solidFill>
                  <a:schemeClr val="accent1"/>
                </a:solidFill>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jpeg"/><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Rectangle 11"/>
          <p:cNvSpPr/>
          <p:nvPr userDrawn="1"/>
        </p:nvSpPr>
        <p:spPr>
          <a:xfrm>
            <a:off x="8686800" y="0"/>
            <a:ext cx="457200" cy="6858000"/>
          </a:xfrm>
          <a:prstGeom prst="rect">
            <a:avLst/>
          </a:prstGeom>
          <a:gradFill>
            <a:gsLst>
              <a:gs pos="0">
                <a:schemeClr val="accent2"/>
              </a:gs>
              <a:gs pos="47000">
                <a:schemeClr val="accent1">
                  <a:tint val="50000"/>
                  <a:shade val="100000"/>
                  <a:satMod val="350000"/>
                </a:schemeClr>
              </a:gs>
              <a:gs pos="92000">
                <a:schemeClr val="accent3"/>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5" name="Picture 14" descr="ATE simple version FINAL.jpg"/>
          <p:cNvPicPr>
            <a:picLocks noChangeAspect="1"/>
          </p:cNvPicPr>
          <p:nvPr userDrawn="1"/>
        </p:nvPicPr>
        <p:blipFill>
          <a:blip r:embed="rId9"/>
          <a:stretch>
            <a:fillRect/>
          </a:stretch>
        </p:blipFill>
        <p:spPr>
          <a:xfrm>
            <a:off x="457200" y="6091388"/>
            <a:ext cx="2160815" cy="722905"/>
          </a:xfrm>
          <a:prstGeom prst="rect">
            <a:avLst/>
          </a:prstGeom>
        </p:spPr>
      </p:pic>
      <p:pic>
        <p:nvPicPr>
          <p:cNvPr id="16" name="Picture 15" descr="nsf1.jpg"/>
          <p:cNvPicPr>
            <a:picLocks noChangeAspect="1"/>
          </p:cNvPicPr>
          <p:nvPr userDrawn="1"/>
        </p:nvPicPr>
        <p:blipFill>
          <a:blip r:embed="rId10"/>
          <a:stretch>
            <a:fillRect/>
          </a:stretch>
        </p:blipFill>
        <p:spPr>
          <a:xfrm>
            <a:off x="7984647" y="6126162"/>
            <a:ext cx="684011" cy="68813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7" r:id="rId7"/>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ubtitle 15"/>
          <p:cNvSpPr>
            <a:spLocks noGrp="1"/>
          </p:cNvSpPr>
          <p:nvPr>
            <p:ph type="subTitle" idx="1"/>
          </p:nvPr>
        </p:nvSpPr>
        <p:spPr>
          <a:xfrm>
            <a:off x="1371600" y="949516"/>
            <a:ext cx="6400800" cy="1236314"/>
          </a:xfrm>
        </p:spPr>
        <p:txBody>
          <a:bodyPr>
            <a:noAutofit/>
          </a:bodyPr>
          <a:lstStyle/>
          <a:p>
            <a:r>
              <a:rPr lang="en-US" sz="3600" dirty="0" smtClean="0"/>
              <a:t>Building Technical Capital and Professional Identity in Pre-Engineering and Technology Education Students  </a:t>
            </a:r>
            <a:endParaRPr lang="en-US" sz="3600" dirty="0"/>
          </a:p>
        </p:txBody>
      </p:sp>
      <p:sp>
        <p:nvSpPr>
          <p:cNvPr id="2" name="TextBox 1"/>
          <p:cNvSpPr txBox="1"/>
          <p:nvPr/>
        </p:nvSpPr>
        <p:spPr>
          <a:xfrm>
            <a:off x="334891" y="5332704"/>
            <a:ext cx="8012854" cy="830997"/>
          </a:xfrm>
          <a:prstGeom prst="rect">
            <a:avLst/>
          </a:prstGeom>
          <a:noFill/>
        </p:spPr>
        <p:txBody>
          <a:bodyPr wrap="square" rtlCol="0">
            <a:spAutoFit/>
          </a:bodyPr>
          <a:lstStyle/>
          <a:p>
            <a:r>
              <a:rPr lang="en-US" sz="1200" dirty="0"/>
              <a:t>This material is based upon work supported by the National Science Foundation under Grant No. DUE 1003589.  Any opinions, findings, and conclusions or recommendations expressed in this material are those of the authors and do not necessarily reflect the views of the National Science Foundation.</a:t>
            </a:r>
          </a:p>
          <a:p>
            <a:endParaRPr lang="en-US" sz="1200" dirty="0"/>
          </a:p>
        </p:txBody>
      </p:sp>
      <p:sp>
        <p:nvSpPr>
          <p:cNvPr id="4" name="TextBox 3"/>
          <p:cNvSpPr txBox="1"/>
          <p:nvPr/>
        </p:nvSpPr>
        <p:spPr>
          <a:xfrm>
            <a:off x="2859460" y="4007491"/>
            <a:ext cx="3759619" cy="954107"/>
          </a:xfrm>
          <a:prstGeom prst="rect">
            <a:avLst/>
          </a:prstGeom>
          <a:noFill/>
        </p:spPr>
        <p:txBody>
          <a:bodyPr wrap="none" rtlCol="0">
            <a:spAutoFit/>
          </a:bodyPr>
          <a:lstStyle/>
          <a:p>
            <a:pPr algn="ctr"/>
            <a:r>
              <a:rPr lang="en-US" sz="2800" dirty="0" smtClean="0"/>
              <a:t>Armineh Noravian, </a:t>
            </a:r>
            <a:r>
              <a:rPr lang="en-US" sz="2800" dirty="0" err="1" smtClean="0"/>
              <a:t>Ed.D</a:t>
            </a:r>
            <a:r>
              <a:rPr lang="en-US" sz="2800" dirty="0" smtClean="0"/>
              <a:t>.</a:t>
            </a:r>
          </a:p>
          <a:p>
            <a:pPr algn="ctr"/>
            <a:r>
              <a:rPr lang="en-US" sz="2800" dirty="0" smtClean="0"/>
              <a:t>Patricia Irvine, Ph.D.</a:t>
            </a:r>
            <a:endParaRPr lang="en-US" sz="2800" dirty="0"/>
          </a:p>
        </p:txBody>
      </p:sp>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Findings</a:t>
            </a:r>
            <a:endParaRPr lang="en-US" dirty="0"/>
          </a:p>
        </p:txBody>
      </p:sp>
      <p:cxnSp>
        <p:nvCxnSpPr>
          <p:cNvPr id="5" name="Straight Connector 4"/>
          <p:cNvCxnSpPr/>
          <p:nvPr/>
        </p:nvCxnSpPr>
        <p:spPr>
          <a:xfrm>
            <a:off x="958645" y="2713733"/>
            <a:ext cx="6740013"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958645" y="2492507"/>
            <a:ext cx="0" cy="412955"/>
          </a:xfrm>
          <a:prstGeom prst="line">
            <a:avLst/>
          </a:prstGeom>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7718322" y="2507255"/>
            <a:ext cx="0" cy="412955"/>
          </a:xfrm>
          <a:prstGeom prst="line">
            <a:avLst/>
          </a:prstGeom>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235973" y="1894886"/>
            <a:ext cx="2463047" cy="523220"/>
          </a:xfrm>
          <a:prstGeom prst="rect">
            <a:avLst/>
          </a:prstGeom>
          <a:noFill/>
        </p:spPr>
        <p:txBody>
          <a:bodyPr wrap="none" rtlCol="0">
            <a:spAutoFit/>
          </a:bodyPr>
          <a:lstStyle/>
          <a:p>
            <a:r>
              <a:rPr lang="en-US" sz="2800" dirty="0" smtClean="0"/>
              <a:t>Well-structured</a:t>
            </a:r>
            <a:endParaRPr lang="en-US" sz="2800" dirty="0"/>
          </a:p>
        </p:txBody>
      </p:sp>
      <p:sp>
        <p:nvSpPr>
          <p:cNvPr id="9" name="TextBox 8"/>
          <p:cNvSpPr txBox="1"/>
          <p:nvPr/>
        </p:nvSpPr>
        <p:spPr>
          <a:xfrm>
            <a:off x="6435053" y="1914554"/>
            <a:ext cx="2069028" cy="523220"/>
          </a:xfrm>
          <a:prstGeom prst="rect">
            <a:avLst/>
          </a:prstGeom>
          <a:noFill/>
        </p:spPr>
        <p:txBody>
          <a:bodyPr wrap="none" rtlCol="0">
            <a:spAutoFit/>
          </a:bodyPr>
          <a:lstStyle/>
          <a:p>
            <a:r>
              <a:rPr lang="en-US" sz="2800" dirty="0" smtClean="0"/>
              <a:t>Ill-structured</a:t>
            </a:r>
            <a:endParaRPr lang="en-US" sz="2800" dirty="0"/>
          </a:p>
        </p:txBody>
      </p:sp>
      <p:sp>
        <p:nvSpPr>
          <p:cNvPr id="2" name="TextBox 1"/>
          <p:cNvSpPr txBox="1"/>
          <p:nvPr/>
        </p:nvSpPr>
        <p:spPr>
          <a:xfrm>
            <a:off x="225365" y="3530172"/>
            <a:ext cx="3265959" cy="461665"/>
          </a:xfrm>
          <a:prstGeom prst="rect">
            <a:avLst/>
          </a:prstGeom>
          <a:noFill/>
        </p:spPr>
        <p:txBody>
          <a:bodyPr wrap="none" rtlCol="0">
            <a:spAutoFit/>
          </a:bodyPr>
          <a:lstStyle/>
          <a:p>
            <a:r>
              <a:rPr lang="en-US" sz="2400" dirty="0" smtClean="0">
                <a:solidFill>
                  <a:srgbClr val="FF3300"/>
                </a:solidFill>
              </a:rPr>
              <a:t>Well-structured problem</a:t>
            </a:r>
            <a:endParaRPr lang="en-US" sz="2400" dirty="0">
              <a:solidFill>
                <a:srgbClr val="FF3300"/>
              </a:solidFill>
            </a:endParaRPr>
          </a:p>
        </p:txBody>
      </p:sp>
      <p:sp>
        <p:nvSpPr>
          <p:cNvPr id="12" name="TextBox 11"/>
          <p:cNvSpPr txBox="1"/>
          <p:nvPr/>
        </p:nvSpPr>
        <p:spPr>
          <a:xfrm>
            <a:off x="711434" y="3991837"/>
            <a:ext cx="3480619" cy="830997"/>
          </a:xfrm>
          <a:prstGeom prst="rect">
            <a:avLst/>
          </a:prstGeom>
          <a:noFill/>
        </p:spPr>
        <p:txBody>
          <a:bodyPr wrap="square" rtlCol="0">
            <a:spAutoFit/>
          </a:bodyPr>
          <a:lstStyle/>
          <a:p>
            <a:r>
              <a:rPr lang="en-US" sz="2400" dirty="0" smtClean="0">
                <a:solidFill>
                  <a:srgbClr val="00CC00"/>
                </a:solidFill>
              </a:rPr>
              <a:t>Well-structured</a:t>
            </a:r>
          </a:p>
          <a:p>
            <a:r>
              <a:rPr lang="en-US" sz="2400" dirty="0" smtClean="0">
                <a:solidFill>
                  <a:srgbClr val="00CC00"/>
                </a:solidFill>
              </a:rPr>
              <a:t>+ less well-structured part</a:t>
            </a:r>
          </a:p>
        </p:txBody>
      </p:sp>
      <p:sp>
        <p:nvSpPr>
          <p:cNvPr id="13" name="TextBox 12"/>
          <p:cNvSpPr txBox="1"/>
          <p:nvPr/>
        </p:nvSpPr>
        <p:spPr>
          <a:xfrm>
            <a:off x="3070650" y="5733231"/>
            <a:ext cx="2139175" cy="830997"/>
          </a:xfrm>
          <a:prstGeom prst="rect">
            <a:avLst/>
          </a:prstGeom>
          <a:noFill/>
        </p:spPr>
        <p:txBody>
          <a:bodyPr wrap="none" rtlCol="0">
            <a:spAutoFit/>
          </a:bodyPr>
          <a:lstStyle/>
          <a:p>
            <a:r>
              <a:rPr lang="en-US" sz="2400" dirty="0" smtClean="0">
                <a:solidFill>
                  <a:srgbClr val="0066FF"/>
                </a:solidFill>
              </a:rPr>
              <a:t>Well-structured</a:t>
            </a:r>
          </a:p>
          <a:p>
            <a:r>
              <a:rPr lang="en-US" sz="2400" dirty="0" smtClean="0">
                <a:solidFill>
                  <a:srgbClr val="0066FF"/>
                </a:solidFill>
              </a:rPr>
              <a:t>+ ambiguity</a:t>
            </a:r>
            <a:endParaRPr lang="en-US" sz="2400" dirty="0">
              <a:solidFill>
                <a:srgbClr val="0066FF"/>
              </a:solidFill>
            </a:endParaRPr>
          </a:p>
        </p:txBody>
      </p:sp>
      <p:sp>
        <p:nvSpPr>
          <p:cNvPr id="14" name="TextBox 13"/>
          <p:cNvSpPr txBox="1"/>
          <p:nvPr/>
        </p:nvSpPr>
        <p:spPr>
          <a:xfrm>
            <a:off x="1642245" y="4843810"/>
            <a:ext cx="3226380" cy="830997"/>
          </a:xfrm>
          <a:prstGeom prst="rect">
            <a:avLst/>
          </a:prstGeom>
          <a:noFill/>
        </p:spPr>
        <p:txBody>
          <a:bodyPr wrap="square" rtlCol="0">
            <a:spAutoFit/>
          </a:bodyPr>
          <a:lstStyle/>
          <a:p>
            <a:r>
              <a:rPr lang="en-US" sz="2400" dirty="0" smtClean="0">
                <a:solidFill>
                  <a:srgbClr val="996633"/>
                </a:solidFill>
              </a:rPr>
              <a:t>Moving from well- to ill-structured with time</a:t>
            </a:r>
          </a:p>
        </p:txBody>
      </p:sp>
      <p:sp>
        <p:nvSpPr>
          <p:cNvPr id="15" name="TextBox 14"/>
          <p:cNvSpPr txBox="1"/>
          <p:nvPr/>
        </p:nvSpPr>
        <p:spPr>
          <a:xfrm>
            <a:off x="5220775" y="3826543"/>
            <a:ext cx="1078971" cy="461665"/>
          </a:xfrm>
          <a:prstGeom prst="rect">
            <a:avLst/>
          </a:prstGeom>
          <a:noFill/>
        </p:spPr>
        <p:txBody>
          <a:bodyPr wrap="square" rtlCol="0">
            <a:spAutoFit/>
          </a:bodyPr>
          <a:lstStyle/>
          <a:p>
            <a:r>
              <a:rPr lang="en-US" sz="2400" dirty="0" smtClean="0">
                <a:solidFill>
                  <a:srgbClr val="FF00FF"/>
                </a:solidFill>
              </a:rPr>
              <a:t>Hybrid</a:t>
            </a:r>
          </a:p>
        </p:txBody>
      </p:sp>
      <p:sp>
        <p:nvSpPr>
          <p:cNvPr id="16" name="TextBox 15"/>
          <p:cNvSpPr txBox="1"/>
          <p:nvPr/>
        </p:nvSpPr>
        <p:spPr>
          <a:xfrm>
            <a:off x="6427873" y="3466130"/>
            <a:ext cx="1924564" cy="1200329"/>
          </a:xfrm>
          <a:prstGeom prst="rect">
            <a:avLst/>
          </a:prstGeom>
          <a:noFill/>
        </p:spPr>
        <p:txBody>
          <a:bodyPr wrap="square" rtlCol="0">
            <a:spAutoFit/>
          </a:bodyPr>
          <a:lstStyle/>
          <a:p>
            <a:r>
              <a:rPr lang="en-US" sz="2400" dirty="0" smtClean="0">
                <a:solidFill>
                  <a:srgbClr val="669900"/>
                </a:solidFill>
              </a:rPr>
              <a:t>Ill-structured problem in capstone</a:t>
            </a:r>
          </a:p>
        </p:txBody>
      </p:sp>
      <p:cxnSp>
        <p:nvCxnSpPr>
          <p:cNvPr id="18" name="Straight Connector 17"/>
          <p:cNvCxnSpPr/>
          <p:nvPr/>
        </p:nvCxnSpPr>
        <p:spPr>
          <a:xfrm>
            <a:off x="3023419" y="1894886"/>
            <a:ext cx="4255494" cy="4800882"/>
          </a:xfrm>
          <a:prstGeom prst="line">
            <a:avLst/>
          </a:prstGeom>
          <a:ln>
            <a:solidFill>
              <a:srgbClr val="070C11"/>
            </a:solidFill>
            <a:prstDash val="sysDash"/>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3649744" y="3848497"/>
            <a:ext cx="1100301" cy="461665"/>
          </a:xfrm>
          <a:prstGeom prst="rect">
            <a:avLst/>
          </a:prstGeom>
          <a:noFill/>
          <a:ln>
            <a:solidFill>
              <a:srgbClr val="070C11"/>
            </a:solidFill>
          </a:ln>
        </p:spPr>
        <p:txBody>
          <a:bodyPr wrap="none" rtlCol="0">
            <a:spAutoFit/>
          </a:bodyPr>
          <a:lstStyle/>
          <a:p>
            <a:r>
              <a:rPr lang="en-US" sz="2400" dirty="0" smtClean="0"/>
              <a:t>1</a:t>
            </a:r>
            <a:r>
              <a:rPr lang="en-US" sz="2400" baseline="30000" dirty="0" smtClean="0"/>
              <a:t>st</a:t>
            </a:r>
            <a:r>
              <a:rPr lang="en-US" sz="2400" dirty="0" smtClean="0"/>
              <a:t> year</a:t>
            </a:r>
            <a:endParaRPr lang="en-US" sz="2400" dirty="0"/>
          </a:p>
        </p:txBody>
      </p:sp>
      <p:sp>
        <p:nvSpPr>
          <p:cNvPr id="21" name="TextBox 20"/>
          <p:cNvSpPr txBox="1"/>
          <p:nvPr/>
        </p:nvSpPr>
        <p:spPr>
          <a:xfrm>
            <a:off x="4636609" y="2954361"/>
            <a:ext cx="1168333" cy="461665"/>
          </a:xfrm>
          <a:prstGeom prst="rect">
            <a:avLst/>
          </a:prstGeom>
          <a:noFill/>
          <a:ln>
            <a:solidFill>
              <a:schemeClr val="tx1"/>
            </a:solidFill>
          </a:ln>
        </p:spPr>
        <p:txBody>
          <a:bodyPr wrap="none" rtlCol="0">
            <a:spAutoFit/>
          </a:bodyPr>
          <a:lstStyle/>
          <a:p>
            <a:r>
              <a:rPr lang="en-US" sz="2400" dirty="0" smtClean="0"/>
              <a:t>2</a:t>
            </a:r>
            <a:r>
              <a:rPr lang="en-US" sz="2400" baseline="30000" dirty="0" smtClean="0"/>
              <a:t>nd</a:t>
            </a:r>
            <a:r>
              <a:rPr lang="en-US" sz="2400" dirty="0" smtClean="0"/>
              <a:t> year</a:t>
            </a:r>
            <a:endParaRPr lang="en-US" sz="2400" dirty="0"/>
          </a:p>
        </p:txBody>
      </p:sp>
      <p:cxnSp>
        <p:nvCxnSpPr>
          <p:cNvPr id="25" name="Straight Arrow Connector 24"/>
          <p:cNvCxnSpPr/>
          <p:nvPr/>
        </p:nvCxnSpPr>
        <p:spPr>
          <a:xfrm flipH="1">
            <a:off x="4328651" y="3616640"/>
            <a:ext cx="274737" cy="209903"/>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p:nvPr/>
        </p:nvCxnSpPr>
        <p:spPr>
          <a:xfrm flipV="1">
            <a:off x="4412961" y="3309158"/>
            <a:ext cx="223648" cy="209902"/>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05888610"/>
      </p:ext>
    </p:extLst>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Introduction	</a:t>
            </a:r>
            <a:endParaRPr lang="en-US" dirty="0"/>
          </a:p>
        </p:txBody>
      </p:sp>
      <p:sp>
        <p:nvSpPr>
          <p:cNvPr id="5" name="Content Placeholder 4"/>
          <p:cNvSpPr>
            <a:spLocks noGrp="1"/>
          </p:cNvSpPr>
          <p:nvPr>
            <p:ph idx="1"/>
          </p:nvPr>
        </p:nvSpPr>
        <p:spPr>
          <a:xfrm>
            <a:off x="457200" y="2160639"/>
            <a:ext cx="8229600" cy="2411361"/>
          </a:xfrm>
        </p:spPr>
        <p:txBody>
          <a:bodyPr>
            <a:normAutofit/>
          </a:bodyPr>
          <a:lstStyle/>
          <a:p>
            <a:pPr marL="0" indent="0">
              <a:buNone/>
            </a:pPr>
            <a:r>
              <a:rPr lang="en-US" dirty="0"/>
              <a:t>Study investigates ways of increasing </a:t>
            </a:r>
            <a:r>
              <a:rPr lang="en-US" dirty="0" smtClean="0"/>
              <a:t>the success and retention of underrepresented students in </a:t>
            </a:r>
            <a:r>
              <a:rPr lang="en-US" dirty="0"/>
              <a:t>engineering </a:t>
            </a:r>
            <a:r>
              <a:rPr lang="en-US" dirty="0" smtClean="0"/>
              <a:t>and technology education</a:t>
            </a:r>
            <a:endParaRPr lang="en-US" dirty="0"/>
          </a:p>
        </p:txBody>
      </p:sp>
    </p:spTree>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Introduction	</a:t>
            </a:r>
            <a:endParaRPr lang="en-US" dirty="0"/>
          </a:p>
        </p:txBody>
      </p:sp>
      <p:sp>
        <p:nvSpPr>
          <p:cNvPr id="5" name="Content Placeholder 4"/>
          <p:cNvSpPr>
            <a:spLocks noGrp="1"/>
          </p:cNvSpPr>
          <p:nvPr>
            <p:ph idx="1"/>
          </p:nvPr>
        </p:nvSpPr>
        <p:spPr>
          <a:xfrm>
            <a:off x="457200" y="2160639"/>
            <a:ext cx="8229600" cy="803787"/>
          </a:xfrm>
        </p:spPr>
        <p:txBody>
          <a:bodyPr/>
          <a:lstStyle/>
          <a:p>
            <a:pPr marL="0" indent="0" algn="ctr">
              <a:buNone/>
            </a:pPr>
            <a:r>
              <a:rPr lang="en-US" dirty="0" smtClean="0"/>
              <a:t>At community colleges:</a:t>
            </a:r>
          </a:p>
        </p:txBody>
      </p:sp>
      <p:sp>
        <p:nvSpPr>
          <p:cNvPr id="7" name="Content Placeholder 4"/>
          <p:cNvSpPr txBox="1">
            <a:spLocks/>
          </p:cNvSpPr>
          <p:nvPr/>
        </p:nvSpPr>
        <p:spPr>
          <a:xfrm>
            <a:off x="417876" y="3065188"/>
            <a:ext cx="8229600" cy="916872"/>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14350" indent="-514350">
              <a:buAutoNum type="arabicPeriod"/>
            </a:pPr>
            <a:r>
              <a:rPr lang="en-US" sz="3000" dirty="0" smtClean="0"/>
              <a:t>&gt; 40% of engineering B.S. holders begin their introductory classes in community colleges.</a:t>
            </a:r>
          </a:p>
          <a:p>
            <a:pPr marL="514350" indent="-514350">
              <a:buAutoNum type="arabicPeriod"/>
            </a:pPr>
            <a:endParaRPr lang="en-US" sz="3000" dirty="0" smtClean="0"/>
          </a:p>
        </p:txBody>
      </p:sp>
      <p:sp>
        <p:nvSpPr>
          <p:cNvPr id="8" name="Content Placeholder 4"/>
          <p:cNvSpPr txBox="1">
            <a:spLocks/>
          </p:cNvSpPr>
          <p:nvPr/>
        </p:nvSpPr>
        <p:spPr>
          <a:xfrm>
            <a:off x="467040" y="4146711"/>
            <a:ext cx="8229600" cy="2140989"/>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14350" lvl="0" indent="-514350">
              <a:buAutoNum type="arabicPeriod" startAt="2"/>
            </a:pPr>
            <a:r>
              <a:rPr lang="en-US" dirty="0" smtClean="0"/>
              <a:t>Underrepresented populations in engineering are well represented in community colleges. </a:t>
            </a:r>
            <a:endParaRPr lang="en-US" dirty="0"/>
          </a:p>
          <a:p>
            <a:pPr marL="514350" lvl="0" indent="-514350">
              <a:buAutoNum type="arabicPeriod" startAt="2"/>
            </a:pPr>
            <a:endParaRPr lang="en-US" dirty="0" smtClean="0"/>
          </a:p>
          <a:p>
            <a:pPr marL="514350" indent="-514350">
              <a:buFont typeface="Arial"/>
              <a:buAutoNum type="arabicPeriod"/>
            </a:pPr>
            <a:endParaRPr lang="en-US" dirty="0" smtClean="0"/>
          </a:p>
          <a:p>
            <a:pPr marL="514350" indent="-514350">
              <a:buFont typeface="Arial"/>
              <a:buAutoNum type="arabicPeriod"/>
            </a:pPr>
            <a:endParaRPr lang="en-US" dirty="0" smtClean="0"/>
          </a:p>
        </p:txBody>
      </p:sp>
    </p:spTree>
    <p:extLst>
      <p:ext uri="{BB962C8B-B14F-4D97-AF65-F5344CB8AC3E}">
        <p14:creationId xmlns:p14="http://schemas.microsoft.com/office/powerpoint/2010/main" val="8873691"/>
      </p:ext>
    </p:extLst>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Study Question	</a:t>
            </a:r>
            <a:endParaRPr lang="en-US" dirty="0"/>
          </a:p>
        </p:txBody>
      </p:sp>
      <p:sp>
        <p:nvSpPr>
          <p:cNvPr id="5" name="Content Placeholder 4"/>
          <p:cNvSpPr>
            <a:spLocks noGrp="1"/>
          </p:cNvSpPr>
          <p:nvPr>
            <p:ph idx="1"/>
          </p:nvPr>
        </p:nvSpPr>
        <p:spPr>
          <a:xfrm>
            <a:off x="457200" y="2160638"/>
            <a:ext cx="7565923" cy="2337619"/>
          </a:xfrm>
        </p:spPr>
        <p:txBody>
          <a:bodyPr>
            <a:normAutofit/>
          </a:bodyPr>
          <a:lstStyle/>
          <a:p>
            <a:pPr marL="0" indent="0">
              <a:buNone/>
            </a:pPr>
            <a:r>
              <a:rPr lang="en-US" dirty="0" smtClean="0"/>
              <a:t>What is the role of </a:t>
            </a:r>
            <a:r>
              <a:rPr lang="en-US" u="sng" dirty="0" smtClean="0"/>
              <a:t>problem-oriented pedagogical strategies</a:t>
            </a:r>
            <a:r>
              <a:rPr lang="en-US" dirty="0" smtClean="0"/>
              <a:t> in developing </a:t>
            </a:r>
            <a:r>
              <a:rPr lang="en-US" u="sng" dirty="0" smtClean="0"/>
              <a:t>technical capital</a:t>
            </a:r>
            <a:r>
              <a:rPr lang="en-US" dirty="0" smtClean="0"/>
              <a:t> and </a:t>
            </a:r>
            <a:r>
              <a:rPr lang="en-US" u="sng" dirty="0" smtClean="0"/>
              <a:t>professional </a:t>
            </a:r>
            <a:r>
              <a:rPr lang="en-US" u="sng" dirty="0" smtClean="0"/>
              <a:t>identities </a:t>
            </a:r>
            <a:r>
              <a:rPr lang="en-US" dirty="0" smtClean="0"/>
              <a:t>among pre-engineering students?</a:t>
            </a:r>
          </a:p>
        </p:txBody>
      </p:sp>
    </p:spTree>
    <p:extLst>
      <p:ext uri="{BB962C8B-B14F-4D97-AF65-F5344CB8AC3E}">
        <p14:creationId xmlns:p14="http://schemas.microsoft.com/office/powerpoint/2010/main" val="2886132211"/>
      </p:ext>
    </p:extLst>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Ill- and Well-structured Problems	</a:t>
            </a:r>
            <a:endParaRPr lang="en-US" dirty="0"/>
          </a:p>
        </p:txBody>
      </p:sp>
      <p:cxnSp>
        <p:nvCxnSpPr>
          <p:cNvPr id="6" name="Straight Connector 5"/>
          <p:cNvCxnSpPr/>
          <p:nvPr/>
        </p:nvCxnSpPr>
        <p:spPr>
          <a:xfrm>
            <a:off x="958645" y="2713733"/>
            <a:ext cx="6740013"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958645" y="2492507"/>
            <a:ext cx="0" cy="412955"/>
          </a:xfrm>
          <a:prstGeom prst="line">
            <a:avLst/>
          </a:prstGeom>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7718322" y="2507255"/>
            <a:ext cx="0" cy="412955"/>
          </a:xfrm>
          <a:prstGeom prst="line">
            <a:avLst/>
          </a:prstGeom>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235973" y="1894886"/>
            <a:ext cx="2463047" cy="523220"/>
          </a:xfrm>
          <a:prstGeom prst="rect">
            <a:avLst/>
          </a:prstGeom>
          <a:noFill/>
        </p:spPr>
        <p:txBody>
          <a:bodyPr wrap="none" rtlCol="0">
            <a:spAutoFit/>
          </a:bodyPr>
          <a:lstStyle/>
          <a:p>
            <a:r>
              <a:rPr lang="en-US" sz="2800" dirty="0" smtClean="0"/>
              <a:t>Well-structured</a:t>
            </a:r>
            <a:endParaRPr lang="en-US" sz="2800" dirty="0"/>
          </a:p>
        </p:txBody>
      </p:sp>
      <p:sp>
        <p:nvSpPr>
          <p:cNvPr id="12" name="TextBox 11"/>
          <p:cNvSpPr txBox="1"/>
          <p:nvPr/>
        </p:nvSpPr>
        <p:spPr>
          <a:xfrm>
            <a:off x="5963117" y="1914554"/>
            <a:ext cx="2069028" cy="523220"/>
          </a:xfrm>
          <a:prstGeom prst="rect">
            <a:avLst/>
          </a:prstGeom>
          <a:noFill/>
        </p:spPr>
        <p:txBody>
          <a:bodyPr wrap="none" rtlCol="0">
            <a:spAutoFit/>
          </a:bodyPr>
          <a:lstStyle/>
          <a:p>
            <a:r>
              <a:rPr lang="en-US" sz="2800" dirty="0" smtClean="0"/>
              <a:t>Ill-structured</a:t>
            </a:r>
            <a:endParaRPr lang="en-US" sz="2800" dirty="0"/>
          </a:p>
        </p:txBody>
      </p:sp>
    </p:spTree>
    <p:extLst>
      <p:ext uri="{BB962C8B-B14F-4D97-AF65-F5344CB8AC3E}">
        <p14:creationId xmlns:p14="http://schemas.microsoft.com/office/powerpoint/2010/main" val="1419140102"/>
      </p:ext>
    </p:extLst>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Ill- and Well-structured Problems	</a:t>
            </a:r>
            <a:endParaRPr lang="en-US" dirty="0"/>
          </a:p>
        </p:txBody>
      </p:sp>
      <p:cxnSp>
        <p:nvCxnSpPr>
          <p:cNvPr id="6" name="Straight Connector 5"/>
          <p:cNvCxnSpPr/>
          <p:nvPr/>
        </p:nvCxnSpPr>
        <p:spPr>
          <a:xfrm>
            <a:off x="958645" y="2713733"/>
            <a:ext cx="6740013"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958645" y="2492507"/>
            <a:ext cx="0" cy="412955"/>
          </a:xfrm>
          <a:prstGeom prst="line">
            <a:avLst/>
          </a:prstGeom>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7718322" y="2507255"/>
            <a:ext cx="0" cy="412955"/>
          </a:xfrm>
          <a:prstGeom prst="line">
            <a:avLst/>
          </a:prstGeom>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235973" y="1894886"/>
            <a:ext cx="2463047" cy="523220"/>
          </a:xfrm>
          <a:prstGeom prst="rect">
            <a:avLst/>
          </a:prstGeom>
          <a:noFill/>
        </p:spPr>
        <p:txBody>
          <a:bodyPr wrap="none" rtlCol="0">
            <a:spAutoFit/>
          </a:bodyPr>
          <a:lstStyle/>
          <a:p>
            <a:r>
              <a:rPr lang="en-US" sz="2800" dirty="0" smtClean="0"/>
              <a:t>Well-structured</a:t>
            </a:r>
            <a:endParaRPr lang="en-US" sz="2800" dirty="0"/>
          </a:p>
        </p:txBody>
      </p:sp>
      <p:sp>
        <p:nvSpPr>
          <p:cNvPr id="26" name="TextBox 25"/>
          <p:cNvSpPr txBox="1"/>
          <p:nvPr/>
        </p:nvSpPr>
        <p:spPr>
          <a:xfrm>
            <a:off x="902056" y="3381676"/>
            <a:ext cx="5034070" cy="461665"/>
          </a:xfrm>
          <a:prstGeom prst="rect">
            <a:avLst/>
          </a:prstGeom>
          <a:noFill/>
        </p:spPr>
        <p:txBody>
          <a:bodyPr wrap="none" rtlCol="0">
            <a:spAutoFit/>
          </a:bodyPr>
          <a:lstStyle/>
          <a:p>
            <a:pPr marL="342900" indent="-342900">
              <a:buFont typeface="Arial" panose="020B0604020202020204" pitchFamily="34" charset="0"/>
              <a:buChar char="•"/>
            </a:pPr>
            <a:r>
              <a:rPr lang="en-US" sz="2400" dirty="0" smtClean="0"/>
              <a:t>Well-defined with probable solution</a:t>
            </a:r>
            <a:endParaRPr lang="en-US" sz="2400" dirty="0"/>
          </a:p>
        </p:txBody>
      </p:sp>
      <p:sp>
        <p:nvSpPr>
          <p:cNvPr id="27" name="TextBox 26"/>
          <p:cNvSpPr txBox="1"/>
          <p:nvPr/>
        </p:nvSpPr>
        <p:spPr>
          <a:xfrm>
            <a:off x="906976" y="3725800"/>
            <a:ext cx="5778377" cy="461665"/>
          </a:xfrm>
          <a:prstGeom prst="rect">
            <a:avLst/>
          </a:prstGeom>
          <a:noFill/>
        </p:spPr>
        <p:txBody>
          <a:bodyPr wrap="none" rtlCol="0">
            <a:spAutoFit/>
          </a:bodyPr>
          <a:lstStyle/>
          <a:p>
            <a:pPr marL="342900" indent="-342900">
              <a:buFont typeface="Arial" panose="020B0604020202020204" pitchFamily="34" charset="0"/>
              <a:buChar char="•"/>
            </a:pPr>
            <a:r>
              <a:rPr lang="en-US" sz="2400" dirty="0" smtClean="0"/>
              <a:t>Application of limited rules and principles </a:t>
            </a:r>
            <a:endParaRPr lang="en-US" sz="2400" dirty="0"/>
          </a:p>
        </p:txBody>
      </p:sp>
      <p:sp>
        <p:nvSpPr>
          <p:cNvPr id="28" name="TextBox 27"/>
          <p:cNvSpPr txBox="1"/>
          <p:nvPr/>
        </p:nvSpPr>
        <p:spPr>
          <a:xfrm>
            <a:off x="926644" y="4084672"/>
            <a:ext cx="5531386" cy="461665"/>
          </a:xfrm>
          <a:prstGeom prst="rect">
            <a:avLst/>
          </a:prstGeom>
          <a:noFill/>
        </p:spPr>
        <p:txBody>
          <a:bodyPr wrap="none" rtlCol="0">
            <a:spAutoFit/>
          </a:bodyPr>
          <a:lstStyle/>
          <a:p>
            <a:pPr marL="342900" indent="-342900">
              <a:buFont typeface="Arial" panose="020B0604020202020204" pitchFamily="34" charset="0"/>
              <a:buChar char="•"/>
            </a:pPr>
            <a:r>
              <a:rPr lang="en-US" sz="2400" dirty="0" smtClean="0"/>
              <a:t>Possess correct and convergent answers</a:t>
            </a:r>
            <a:endParaRPr lang="en-US" sz="2400" dirty="0"/>
          </a:p>
        </p:txBody>
      </p:sp>
      <p:sp>
        <p:nvSpPr>
          <p:cNvPr id="29" name="TextBox 28"/>
          <p:cNvSpPr txBox="1"/>
          <p:nvPr/>
        </p:nvSpPr>
        <p:spPr>
          <a:xfrm>
            <a:off x="916816" y="4428796"/>
            <a:ext cx="1941750" cy="461665"/>
          </a:xfrm>
          <a:prstGeom prst="rect">
            <a:avLst/>
          </a:prstGeom>
          <a:noFill/>
        </p:spPr>
        <p:txBody>
          <a:bodyPr wrap="none" rtlCol="0">
            <a:spAutoFit/>
          </a:bodyPr>
          <a:lstStyle/>
          <a:p>
            <a:pPr marL="342900" indent="-342900">
              <a:buFont typeface="Arial" panose="020B0604020202020204" pitchFamily="34" charset="0"/>
              <a:buChar char="•"/>
            </a:pPr>
            <a:r>
              <a:rPr lang="en-US" sz="2400" dirty="0" smtClean="0"/>
              <a:t>Predictable</a:t>
            </a:r>
            <a:endParaRPr lang="en-US" sz="2400" dirty="0"/>
          </a:p>
        </p:txBody>
      </p:sp>
      <p:sp>
        <p:nvSpPr>
          <p:cNvPr id="30" name="TextBox 29"/>
          <p:cNvSpPr txBox="1"/>
          <p:nvPr/>
        </p:nvSpPr>
        <p:spPr>
          <a:xfrm>
            <a:off x="906988" y="4787668"/>
            <a:ext cx="5745291" cy="461665"/>
          </a:xfrm>
          <a:prstGeom prst="rect">
            <a:avLst/>
          </a:prstGeom>
          <a:noFill/>
        </p:spPr>
        <p:txBody>
          <a:bodyPr wrap="none" rtlCol="0">
            <a:spAutoFit/>
          </a:bodyPr>
          <a:lstStyle/>
          <a:p>
            <a:pPr marL="342900" indent="-342900">
              <a:buFont typeface="Arial" panose="020B0604020202020204" pitchFamily="34" charset="0"/>
              <a:buChar char="•"/>
            </a:pPr>
            <a:r>
              <a:rPr lang="en-US" sz="2400" dirty="0" smtClean="0"/>
              <a:t>Preferred and prescribed solution process</a:t>
            </a:r>
            <a:endParaRPr lang="en-US" sz="2400" dirty="0"/>
          </a:p>
        </p:txBody>
      </p:sp>
    </p:spTree>
    <p:extLst>
      <p:ext uri="{BB962C8B-B14F-4D97-AF65-F5344CB8AC3E}">
        <p14:creationId xmlns:p14="http://schemas.microsoft.com/office/powerpoint/2010/main" val="850686189"/>
      </p:ext>
    </p:extLst>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3"/>
          <p:cNvSpPr>
            <a:spLocks noGrp="1"/>
          </p:cNvSpPr>
          <p:nvPr>
            <p:ph type="title"/>
          </p:nvPr>
        </p:nvSpPr>
        <p:spPr/>
        <p:txBody>
          <a:bodyPr>
            <a:normAutofit fontScale="90000"/>
          </a:bodyPr>
          <a:lstStyle/>
          <a:p>
            <a:r>
              <a:rPr lang="en-US" dirty="0" smtClean="0"/>
              <a:t>Ill- and Well-structured Problems	</a:t>
            </a:r>
            <a:endParaRPr lang="en-US" dirty="0"/>
          </a:p>
        </p:txBody>
      </p:sp>
      <p:cxnSp>
        <p:nvCxnSpPr>
          <p:cNvPr id="30" name="Straight Connector 29"/>
          <p:cNvCxnSpPr/>
          <p:nvPr/>
        </p:nvCxnSpPr>
        <p:spPr>
          <a:xfrm>
            <a:off x="958645" y="2713733"/>
            <a:ext cx="6740013"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a:off x="958645" y="2492507"/>
            <a:ext cx="0" cy="412955"/>
          </a:xfrm>
          <a:prstGeom prst="line">
            <a:avLst/>
          </a:prstGeom>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7718322" y="2507255"/>
            <a:ext cx="0" cy="412955"/>
          </a:xfrm>
          <a:prstGeom prst="line">
            <a:avLst/>
          </a:prstGeom>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6331817" y="1914554"/>
            <a:ext cx="2069028" cy="523220"/>
          </a:xfrm>
          <a:prstGeom prst="rect">
            <a:avLst/>
          </a:prstGeom>
          <a:noFill/>
        </p:spPr>
        <p:txBody>
          <a:bodyPr wrap="none" rtlCol="0">
            <a:spAutoFit/>
          </a:bodyPr>
          <a:lstStyle/>
          <a:p>
            <a:r>
              <a:rPr lang="en-US" sz="2800" dirty="0" smtClean="0"/>
              <a:t>Ill-structured</a:t>
            </a:r>
            <a:endParaRPr lang="en-US" sz="2800" dirty="0"/>
          </a:p>
        </p:txBody>
      </p:sp>
      <p:sp>
        <p:nvSpPr>
          <p:cNvPr id="34" name="TextBox 33"/>
          <p:cNvSpPr txBox="1"/>
          <p:nvPr/>
        </p:nvSpPr>
        <p:spPr>
          <a:xfrm>
            <a:off x="2504668" y="2904820"/>
            <a:ext cx="3476144" cy="461665"/>
          </a:xfrm>
          <a:prstGeom prst="rect">
            <a:avLst/>
          </a:prstGeom>
          <a:noFill/>
        </p:spPr>
        <p:txBody>
          <a:bodyPr wrap="none" rtlCol="0">
            <a:spAutoFit/>
          </a:bodyPr>
          <a:lstStyle/>
          <a:p>
            <a:pPr marL="342900" indent="-342900">
              <a:buFont typeface="Arial" panose="020B0604020202020204" pitchFamily="34" charset="0"/>
              <a:buChar char="•"/>
            </a:pPr>
            <a:r>
              <a:rPr lang="en-US" sz="2400" dirty="0" smtClean="0"/>
              <a:t>A degree of uncertainty</a:t>
            </a:r>
            <a:endParaRPr lang="en-US" sz="2400" dirty="0"/>
          </a:p>
        </p:txBody>
      </p:sp>
      <p:sp>
        <p:nvSpPr>
          <p:cNvPr id="35" name="TextBox 34"/>
          <p:cNvSpPr txBox="1"/>
          <p:nvPr/>
        </p:nvSpPr>
        <p:spPr>
          <a:xfrm>
            <a:off x="2504668" y="3286757"/>
            <a:ext cx="3242106" cy="461665"/>
          </a:xfrm>
          <a:prstGeom prst="rect">
            <a:avLst/>
          </a:prstGeom>
          <a:noFill/>
        </p:spPr>
        <p:txBody>
          <a:bodyPr wrap="none" rtlCol="0">
            <a:spAutoFit/>
          </a:bodyPr>
          <a:lstStyle/>
          <a:p>
            <a:pPr marL="342900" indent="-342900">
              <a:buFont typeface="Arial" panose="020B0604020202020204" pitchFamily="34" charset="0"/>
              <a:buChar char="•"/>
            </a:pPr>
            <a:r>
              <a:rPr lang="en-US" sz="2400" dirty="0" smtClean="0"/>
              <a:t>Vaguely defined goals</a:t>
            </a:r>
            <a:endParaRPr lang="en-US" sz="2400" dirty="0"/>
          </a:p>
        </p:txBody>
      </p:sp>
      <p:sp>
        <p:nvSpPr>
          <p:cNvPr id="36" name="TextBox 35"/>
          <p:cNvSpPr txBox="1"/>
          <p:nvPr/>
        </p:nvSpPr>
        <p:spPr>
          <a:xfrm>
            <a:off x="2539084" y="3734117"/>
            <a:ext cx="3426259" cy="461665"/>
          </a:xfrm>
          <a:prstGeom prst="rect">
            <a:avLst/>
          </a:prstGeom>
          <a:noFill/>
        </p:spPr>
        <p:txBody>
          <a:bodyPr wrap="none" rtlCol="0">
            <a:spAutoFit/>
          </a:bodyPr>
          <a:lstStyle/>
          <a:p>
            <a:pPr marL="342900" indent="-342900">
              <a:buFont typeface="Arial" panose="020B0604020202020204" pitchFamily="34" charset="0"/>
              <a:buChar char="•"/>
            </a:pPr>
            <a:r>
              <a:rPr lang="en-US" sz="2400" dirty="0" smtClean="0"/>
              <a:t>Multiple solution paths</a:t>
            </a:r>
            <a:endParaRPr lang="en-US" sz="2400" dirty="0"/>
          </a:p>
        </p:txBody>
      </p:sp>
      <p:sp>
        <p:nvSpPr>
          <p:cNvPr id="37" name="TextBox 36"/>
          <p:cNvSpPr txBox="1"/>
          <p:nvPr/>
        </p:nvSpPr>
        <p:spPr>
          <a:xfrm>
            <a:off x="2529256" y="4151981"/>
            <a:ext cx="5523363" cy="461665"/>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t>Multiple criteria for evaluating solutions</a:t>
            </a:r>
            <a:endParaRPr lang="en-US" sz="2400" dirty="0"/>
          </a:p>
        </p:txBody>
      </p:sp>
      <p:sp>
        <p:nvSpPr>
          <p:cNvPr id="38" name="TextBox 37"/>
          <p:cNvSpPr txBox="1"/>
          <p:nvPr/>
        </p:nvSpPr>
        <p:spPr>
          <a:xfrm>
            <a:off x="2519428" y="4569845"/>
            <a:ext cx="6314856" cy="461665"/>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t>Uncertainty about which concepts, rules apply</a:t>
            </a:r>
            <a:endParaRPr lang="en-US" sz="2400" dirty="0"/>
          </a:p>
        </p:txBody>
      </p:sp>
      <p:sp>
        <p:nvSpPr>
          <p:cNvPr id="39" name="TextBox 38"/>
          <p:cNvSpPr txBox="1"/>
          <p:nvPr/>
        </p:nvSpPr>
        <p:spPr>
          <a:xfrm>
            <a:off x="2509600" y="4987709"/>
            <a:ext cx="6132955" cy="830997"/>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t>No explicit means for determining appropriate action</a:t>
            </a:r>
            <a:endParaRPr lang="en-US" sz="2400" dirty="0"/>
          </a:p>
        </p:txBody>
      </p:sp>
      <p:sp>
        <p:nvSpPr>
          <p:cNvPr id="40" name="TextBox 39"/>
          <p:cNvSpPr txBox="1"/>
          <p:nvPr/>
        </p:nvSpPr>
        <p:spPr>
          <a:xfrm>
            <a:off x="2499772" y="5833265"/>
            <a:ext cx="4563813" cy="461665"/>
          </a:xfrm>
          <a:prstGeom prst="rect">
            <a:avLst/>
          </a:prstGeom>
          <a:noFill/>
        </p:spPr>
        <p:txBody>
          <a:bodyPr wrap="none" rtlCol="0">
            <a:spAutoFit/>
          </a:bodyPr>
          <a:lstStyle/>
          <a:p>
            <a:pPr marL="342900" indent="-342900">
              <a:buFont typeface="Arial" panose="020B0604020202020204" pitchFamily="34" charset="0"/>
              <a:buChar char="•"/>
            </a:pPr>
            <a:r>
              <a:rPr lang="en-US" sz="2400" dirty="0" smtClean="0"/>
              <a:t>Uniquely interpersonal activities</a:t>
            </a:r>
            <a:endParaRPr lang="en-US" sz="2400" dirty="0"/>
          </a:p>
        </p:txBody>
      </p:sp>
      <p:sp>
        <p:nvSpPr>
          <p:cNvPr id="41" name="TextBox 40"/>
          <p:cNvSpPr txBox="1"/>
          <p:nvPr/>
        </p:nvSpPr>
        <p:spPr>
          <a:xfrm>
            <a:off x="2489944" y="6280625"/>
            <a:ext cx="3381567" cy="461665"/>
          </a:xfrm>
          <a:prstGeom prst="rect">
            <a:avLst/>
          </a:prstGeom>
          <a:noFill/>
        </p:spPr>
        <p:txBody>
          <a:bodyPr wrap="none" rtlCol="0">
            <a:spAutoFit/>
          </a:bodyPr>
          <a:lstStyle/>
          <a:p>
            <a:pPr marL="342900" indent="-342900">
              <a:buFont typeface="Arial" panose="020B0604020202020204" pitchFamily="34" charset="0"/>
              <a:buChar char="•"/>
            </a:pPr>
            <a:r>
              <a:rPr lang="en-US" sz="2400" dirty="0" smtClean="0"/>
              <a:t>Require user judgment</a:t>
            </a:r>
            <a:endParaRPr lang="en-US" sz="2400" dirty="0"/>
          </a:p>
        </p:txBody>
      </p:sp>
    </p:spTree>
    <p:extLst>
      <p:ext uri="{BB962C8B-B14F-4D97-AF65-F5344CB8AC3E}">
        <p14:creationId xmlns:p14="http://schemas.microsoft.com/office/powerpoint/2010/main" val="1904071700"/>
      </p:ext>
    </p:extLst>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Technical Capital	</a:t>
            </a:r>
            <a:endParaRPr lang="en-US" dirty="0"/>
          </a:p>
        </p:txBody>
      </p:sp>
      <p:sp>
        <p:nvSpPr>
          <p:cNvPr id="13" name="Content Placeholder 4"/>
          <p:cNvSpPr>
            <a:spLocks noGrp="1"/>
          </p:cNvSpPr>
          <p:nvPr>
            <p:ph idx="1"/>
          </p:nvPr>
        </p:nvSpPr>
        <p:spPr>
          <a:xfrm>
            <a:off x="457200" y="1951088"/>
            <a:ext cx="8229600" cy="4411611"/>
          </a:xfrm>
        </p:spPr>
        <p:txBody>
          <a:bodyPr>
            <a:normAutofit/>
          </a:bodyPr>
          <a:lstStyle/>
          <a:p>
            <a:pPr marL="0" indent="0">
              <a:buNone/>
            </a:pPr>
            <a:r>
              <a:rPr lang="en-US" dirty="0" smtClean="0"/>
              <a:t>Technical capital means having cultural </a:t>
            </a:r>
            <a:r>
              <a:rPr lang="en-US" dirty="0"/>
              <a:t>competence acquired </a:t>
            </a:r>
            <a:r>
              <a:rPr lang="en-US" dirty="0" smtClean="0"/>
              <a:t>from:</a:t>
            </a:r>
          </a:p>
          <a:p>
            <a:r>
              <a:rPr lang="en-US" dirty="0" smtClean="0"/>
              <a:t> tinkering, experience manipulating tools</a:t>
            </a:r>
          </a:p>
          <a:p>
            <a:r>
              <a:rPr lang="en-US" dirty="0" smtClean="0"/>
              <a:t> </a:t>
            </a:r>
            <a:r>
              <a:rPr lang="en-US" dirty="0"/>
              <a:t>doing hands-on </a:t>
            </a:r>
            <a:r>
              <a:rPr lang="en-US" dirty="0" smtClean="0"/>
              <a:t>work</a:t>
            </a:r>
          </a:p>
          <a:p>
            <a:r>
              <a:rPr lang="en-US" dirty="0" smtClean="0"/>
              <a:t>knowing </a:t>
            </a:r>
            <a:r>
              <a:rPr lang="en-US" dirty="0"/>
              <a:t>the process of solving problems </a:t>
            </a:r>
            <a:r>
              <a:rPr lang="en-US" dirty="0" smtClean="0"/>
              <a:t>that </a:t>
            </a:r>
            <a:r>
              <a:rPr lang="en-US" dirty="0"/>
              <a:t>can lead to technical </a:t>
            </a:r>
            <a:r>
              <a:rPr lang="en-US" dirty="0" smtClean="0"/>
              <a:t>solutions</a:t>
            </a:r>
          </a:p>
          <a:p>
            <a:r>
              <a:rPr lang="en-US" dirty="0" smtClean="0"/>
              <a:t>knowing </a:t>
            </a:r>
            <a:r>
              <a:rPr lang="en-US" dirty="0"/>
              <a:t>how to deal with </a:t>
            </a:r>
            <a:r>
              <a:rPr lang="en-US" dirty="0" smtClean="0"/>
              <a:t>ambiguity</a:t>
            </a:r>
          </a:p>
        </p:txBody>
      </p:sp>
    </p:spTree>
    <p:extLst>
      <p:ext uri="{BB962C8B-B14F-4D97-AF65-F5344CB8AC3E}">
        <p14:creationId xmlns:p14="http://schemas.microsoft.com/office/powerpoint/2010/main" val="3615290931"/>
      </p:ext>
    </p:extLst>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Technician Identity	</a:t>
            </a:r>
            <a:endParaRPr lang="en-US" dirty="0"/>
          </a:p>
        </p:txBody>
      </p:sp>
      <p:sp>
        <p:nvSpPr>
          <p:cNvPr id="13" name="Content Placeholder 4"/>
          <p:cNvSpPr>
            <a:spLocks noGrp="1"/>
          </p:cNvSpPr>
          <p:nvPr>
            <p:ph idx="1"/>
          </p:nvPr>
        </p:nvSpPr>
        <p:spPr>
          <a:xfrm>
            <a:off x="457200" y="2160639"/>
            <a:ext cx="8229600" cy="2824316"/>
          </a:xfrm>
        </p:spPr>
        <p:txBody>
          <a:bodyPr>
            <a:normAutofit/>
          </a:bodyPr>
          <a:lstStyle/>
          <a:p>
            <a:pPr marL="0" indent="0">
              <a:buNone/>
            </a:pPr>
            <a:r>
              <a:rPr lang="en-US" dirty="0" smtClean="0"/>
              <a:t>A </a:t>
            </a:r>
            <a:r>
              <a:rPr lang="en-US" dirty="0"/>
              <a:t>person who </a:t>
            </a:r>
            <a:r>
              <a:rPr lang="en-US" dirty="0" smtClean="0"/>
              <a:t>sees himself/herself as technically </a:t>
            </a:r>
            <a:r>
              <a:rPr lang="en-US" dirty="0"/>
              <a:t>knowledgeable and able to competently and with confidence apply that knowledge to solve a real-life technical </a:t>
            </a:r>
            <a:r>
              <a:rPr lang="en-US" dirty="0" smtClean="0"/>
              <a:t>problem, as would be expected of a technician. </a:t>
            </a:r>
          </a:p>
        </p:txBody>
      </p:sp>
    </p:spTree>
    <p:extLst>
      <p:ext uri="{BB962C8B-B14F-4D97-AF65-F5344CB8AC3E}">
        <p14:creationId xmlns:p14="http://schemas.microsoft.com/office/powerpoint/2010/main" val="3615290931"/>
      </p:ext>
    </p:extLst>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3635</TotalTime>
  <Words>287</Words>
  <Application>Microsoft Office PowerPoint</Application>
  <PresentationFormat>On-screen Show (4:3)</PresentationFormat>
  <Paragraphs>54</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PowerPoint Presentation</vt:lpstr>
      <vt:lpstr>Introduction </vt:lpstr>
      <vt:lpstr>Introduction </vt:lpstr>
      <vt:lpstr>Study Question </vt:lpstr>
      <vt:lpstr>Ill- and Well-structured Problems </vt:lpstr>
      <vt:lpstr>Ill- and Well-structured Problems </vt:lpstr>
      <vt:lpstr>Ill- and Well-structured Problems </vt:lpstr>
      <vt:lpstr>Technical Capital </vt:lpstr>
      <vt:lpstr>Technician Identity </vt:lpstr>
      <vt:lpstr>Findings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Office 2004 Test Drive User</dc:creator>
  <cp:lastModifiedBy>Armineh</cp:lastModifiedBy>
  <cp:revision>261</cp:revision>
  <dcterms:created xsi:type="dcterms:W3CDTF">2011-10-13T21:24:00Z</dcterms:created>
  <dcterms:modified xsi:type="dcterms:W3CDTF">2014-06-13T17:06:37Z</dcterms:modified>
</cp:coreProperties>
</file>